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2" r:id="rId5"/>
    <p:sldId id="263" r:id="rId6"/>
    <p:sldId id="284" r:id="rId7"/>
    <p:sldId id="283" r:id="rId8"/>
    <p:sldId id="264" r:id="rId9"/>
    <p:sldId id="258" r:id="rId10"/>
    <p:sldId id="265" r:id="rId11"/>
    <p:sldId id="266" r:id="rId12"/>
    <p:sldId id="267" r:id="rId13"/>
    <p:sldId id="268" r:id="rId14"/>
    <p:sldId id="269" r:id="rId15"/>
    <p:sldId id="280" r:id="rId16"/>
    <p:sldId id="285" r:id="rId17"/>
    <p:sldId id="270" r:id="rId18"/>
    <p:sldId id="281" r:id="rId19"/>
    <p:sldId id="278" r:id="rId20"/>
    <p:sldId id="286" r:id="rId21"/>
    <p:sldId id="271" r:id="rId22"/>
    <p:sldId id="282" r:id="rId23"/>
    <p:sldId id="275" r:id="rId24"/>
    <p:sldId id="272" r:id="rId25"/>
    <p:sldId id="276" r:id="rId26"/>
    <p:sldId id="287" r:id="rId27"/>
    <p:sldId id="273" r:id="rId28"/>
    <p:sldId id="274" r:id="rId29"/>
    <p:sldId id="277" r:id="rId30"/>
    <p:sldId id="288" r:id="rId3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227" autoAdjust="0"/>
    <p:restoredTop sz="94660"/>
  </p:normalViewPr>
  <p:slideViewPr>
    <p:cSldViewPr snapToGrid="0">
      <p:cViewPr varScale="1">
        <p:scale>
          <a:sx n="78" d="100"/>
          <a:sy n="78" d="100"/>
        </p:scale>
        <p:origin x="686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9E93AD-47C6-3FF5-5713-F30401D781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703F7A5-340E-60DF-7F00-B47772182C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C12182B-13BA-D180-BF1D-7ABCF8F3EA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4110B-726C-408A-BE43-0521DC2DEE41}" type="datetimeFigureOut">
              <a:rPr lang="ko-KR" altLang="en-US" smtClean="0"/>
              <a:t>2024-06-12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7296DE8-01D6-1BD8-CC11-FC373C902C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40E650A-2AD3-EE79-D4ED-C6CFF4C04A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6CC0C-6436-431A-8DA5-37C491C723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63860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B944A4-42C2-2B12-C689-11A0B138E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2731F5B-B747-CD51-7EF4-86A3D24CB8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676D4FA-23C5-3A18-714C-C871219267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4110B-726C-408A-BE43-0521DC2DEE41}" type="datetimeFigureOut">
              <a:rPr lang="ko-KR" altLang="en-US" smtClean="0"/>
              <a:t>2024-06-12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8455B13-D0B1-8197-6C5E-D41EB3DECF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165DD4F-6FBD-E6F1-AA5B-1D47F0FAA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6CC0C-6436-431A-8DA5-37C491C723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44447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A40675A-1A38-507B-C535-931A8BE5B2B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C6AD8B2-6D90-DD10-EB1B-EA8B01B14A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734C8B-22EE-988D-B82F-998070418D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4110B-726C-408A-BE43-0521DC2DEE41}" type="datetimeFigureOut">
              <a:rPr lang="ko-KR" altLang="en-US" smtClean="0"/>
              <a:t>2024-06-12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5972E4E-AC93-CA34-1659-31844296D0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C3FF473-EB36-FCE2-0EE5-E4F11BA7C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6CC0C-6436-431A-8DA5-37C491C723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52609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2213C5-75D0-E63D-5579-FC2BA2B2C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1D64870-2193-E2D9-2794-FB349E6346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62173DF-14F7-C985-BC9E-58669FCCD4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4110B-726C-408A-BE43-0521DC2DEE41}" type="datetimeFigureOut">
              <a:rPr lang="ko-KR" altLang="en-US" smtClean="0"/>
              <a:t>2024-06-12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0225C00-92A2-5F1F-38D6-CC6E998C41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FCBB5A5-9F6A-E61A-5BC6-AF1B901BE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6CC0C-6436-431A-8DA5-37C491C723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68185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C2FBA2-112F-755F-9D73-B6C9650E1B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2FABBE2-7EBD-70A7-ACCA-2238A33DDA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3A492DF-5B89-743A-2C0D-A47962089A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4110B-726C-408A-BE43-0521DC2DEE41}" type="datetimeFigureOut">
              <a:rPr lang="ko-KR" altLang="en-US" smtClean="0"/>
              <a:t>2024-06-12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7F813F1-D2B8-05C2-0F4B-41CEE885FC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1DA9F64-B475-857F-6D9B-0DAE0442D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6CC0C-6436-431A-8DA5-37C491C723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74130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A294DD-C3F4-5EA4-F093-5AACBF4C8D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62F524B-6440-D3F2-9C28-589B150292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B570EE7-91D2-1F09-1A97-2557C0A574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583B750-2BDA-85FA-9B37-36F19D11C4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4110B-726C-408A-BE43-0521DC2DEE41}" type="datetimeFigureOut">
              <a:rPr lang="ko-KR" altLang="en-US" smtClean="0"/>
              <a:t>2024-06-12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F56BE23-BCCC-F568-B3DD-24C4E82BFC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4E657B0-E1EA-8305-5985-8B09CC548E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6CC0C-6436-431A-8DA5-37C491C723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82779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600340-2E20-89D1-29BE-9FCE75A4E1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68189CC-0BC1-2EFE-C9FF-A2EFF6D86E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538CDF6-6AA0-B667-0D70-609D9B2C37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10A5ED3-AF1B-3D97-D9E1-34608BADAF9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FE2549D-1523-47AF-8016-E8F1665F26B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1CF6A9E-A164-6AEF-A52E-C72EB7E048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4110B-726C-408A-BE43-0521DC2DEE41}" type="datetimeFigureOut">
              <a:rPr lang="ko-KR" altLang="en-US" smtClean="0"/>
              <a:t>2024-06-12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F821114-F722-2631-680B-2F25C93BA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262A9F7-CE5D-9219-8C75-3555B62B90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6CC0C-6436-431A-8DA5-37C491C723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38870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18826B-F434-870B-F633-35E621C485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D605C1B-279F-5D1A-C70D-6402EC9460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4110B-726C-408A-BE43-0521DC2DEE41}" type="datetimeFigureOut">
              <a:rPr lang="ko-KR" altLang="en-US" smtClean="0"/>
              <a:t>2024-06-12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B93A3B5-7E06-31DB-29A8-2EB9905CC7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EEE6910-5A68-D4EB-55B6-D10A0F026B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6CC0C-6436-431A-8DA5-37C491C723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30523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D92DFE4-1E55-7BD8-ADBA-854F24F403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4110B-726C-408A-BE43-0521DC2DEE41}" type="datetimeFigureOut">
              <a:rPr lang="ko-KR" altLang="en-US" smtClean="0"/>
              <a:t>2024-06-12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3BE18D4-9279-E8E4-7E02-1D51F019FA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A888F48-03C4-0A5C-A5BC-83507C185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6CC0C-6436-431A-8DA5-37C491C723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72141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AB49F4-DE0C-D7CE-BC61-444C22D0E0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75792F6-7E75-3B5A-4C0E-58A0EB1823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4750E2A-8B48-AA30-BDEB-56430BCB6F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2DBD47E-3F4D-D8AC-C0EC-1B8D0193D7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4110B-726C-408A-BE43-0521DC2DEE41}" type="datetimeFigureOut">
              <a:rPr lang="ko-KR" altLang="en-US" smtClean="0"/>
              <a:t>2024-06-12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80CA828-9D5A-D215-6567-4DF6BEFC9C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B0B5494-0587-09F9-AA74-0F89BF408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6CC0C-6436-431A-8DA5-37C491C723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94293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B8F668-0DF9-E923-1E67-10F953343B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240E359-A3FD-F3D2-6C64-52079CCCB52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138A062-8F76-CB6C-9781-2F90DC3999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AB79D1C-4A45-8E5A-1664-35885CCC0A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4110B-726C-408A-BE43-0521DC2DEE41}" type="datetimeFigureOut">
              <a:rPr lang="ko-KR" altLang="en-US" smtClean="0"/>
              <a:t>2024-06-12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496E6D4-178C-E867-9523-B7F43B1EF2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EC5AD46-6EF9-D81A-2ACD-6E9E55F13C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6CC0C-6436-431A-8DA5-37C491C723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64690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4EDB43D-016A-F54B-D207-24F526B1E5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F05E5BC-919A-5FF0-B8E3-4BE0891FCE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6C560F5-4379-EFAC-312F-C0FBD2DD95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CC4110B-726C-408A-BE43-0521DC2DEE41}" type="datetimeFigureOut">
              <a:rPr lang="ko-KR" altLang="en-US" smtClean="0"/>
              <a:t>2024-06-12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38E058C-706F-A48C-8DE5-1FA5B02D9E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A613DC2-99C9-D6DA-0D1C-6B4E15F6B3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876CC0C-6436-431A-8DA5-37C491C723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5246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88DA3C-391B-11F7-7D9B-720CC9CB6E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AA40643-9ECC-CEFC-0B0D-05DC947A76A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3646BDDF-1443-2A41-CCB4-45AB3757C1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3106085A-8A35-641C-F759-BE4E5123DE1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b="1" dirty="0">
                <a:latin typeface="+mj-lt"/>
                <a:cs typeface="ADLaM Display" panose="020F0502020204030204" pitchFamily="2" charset="0"/>
              </a:rPr>
              <a:t>응원은 경기 성적에 영향을 미칠까</a:t>
            </a:r>
            <a:r>
              <a:rPr lang="en-US" altLang="ko-KR" sz="4000" b="1" dirty="0">
                <a:latin typeface="+mj-lt"/>
                <a:ea typeface="ADLaM Display" panose="020F0502020204030204" pitchFamily="2" charset="0"/>
                <a:cs typeface="ADLaM Display" panose="020F0502020204030204" pitchFamily="2" charset="0"/>
              </a:rPr>
              <a:t>?</a:t>
            </a:r>
            <a:endParaRPr lang="ko-KR" altLang="en-US" sz="4000" b="1" dirty="0">
              <a:latin typeface="+mj-lt"/>
              <a:cs typeface="ADLaM Display" panose="020F05020202040302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25168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88DA3C-391B-11F7-7D9B-720CC9CB6E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AA40643-9ECC-CEFC-0B0D-05DC947A76A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5C55E84-CB88-6A2D-C755-24C0BAAF4E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7488"/>
            <a:ext cx="12192000" cy="584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0466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8C8CB9F-3D8B-2ABC-9D9F-7226FEC3B82F}"/>
              </a:ext>
            </a:extLst>
          </p:cNvPr>
          <p:cNvSpPr txBox="1"/>
          <p:nvPr/>
        </p:nvSpPr>
        <p:spPr>
          <a:xfrm>
            <a:off x="2994029" y="3105834"/>
            <a:ext cx="62039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잠깐</a:t>
            </a:r>
            <a:r>
              <a:rPr lang="en-US" altLang="ko-KR" sz="3600" b="1" dirty="0"/>
              <a:t>~~!! </a:t>
            </a:r>
            <a:r>
              <a:rPr lang="ko-KR" altLang="en-US" sz="3600" b="1" dirty="0"/>
              <a:t>생각해봐야 할 점</a:t>
            </a:r>
            <a:r>
              <a:rPr lang="en-US" altLang="ko-KR" sz="3600" b="1" dirty="0"/>
              <a:t>??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7C3BFE-3156-A6B7-938C-0F5C00AF0CA4}"/>
              </a:ext>
            </a:extLst>
          </p:cNvPr>
          <p:cNvSpPr txBox="1"/>
          <p:nvPr/>
        </p:nvSpPr>
        <p:spPr>
          <a:xfrm>
            <a:off x="3561080" y="4168894"/>
            <a:ext cx="50698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0" dirty="0">
                <a:solidFill>
                  <a:srgbClr val="ECECEC"/>
                </a:solidFill>
                <a:effectLst/>
                <a:highlight>
                  <a:srgbClr val="121212"/>
                </a:highlight>
                <a:latin typeface="-apple-system"/>
              </a:rPr>
              <a:t>무작정 모든 팀의 데이터를 수집하는 것이 옳을까</a:t>
            </a:r>
            <a:r>
              <a:rPr lang="en-US" altLang="ko-KR" b="0" i="0" dirty="0">
                <a:solidFill>
                  <a:srgbClr val="ECECEC"/>
                </a:solidFill>
                <a:effectLst/>
                <a:highlight>
                  <a:srgbClr val="121212"/>
                </a:highlight>
                <a:latin typeface="-apple-system"/>
              </a:rPr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125577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F1E787E6-29C7-20B7-8A0E-AC0F878F38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213" y="519113"/>
            <a:ext cx="11839575" cy="5819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2744026"/>
      </p:ext>
    </p:extLst>
  </p:cSld>
  <p:clrMapOvr>
    <a:masterClrMapping/>
  </p:clrMapOvr>
  <p:transition spd="med">
    <p:pull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>
            <a:extLst>
              <a:ext uri="{FF2B5EF4-FFF2-40B4-BE49-F238E27FC236}">
                <a16:creationId xmlns:a16="http://schemas.microsoft.com/office/drawing/2014/main" id="{993F3BC8-466C-3665-F1FA-30F7FE82E0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2662" y="36564"/>
            <a:ext cx="7686675" cy="6848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433586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Matplotlib Tutorial - 파이썬으로 데이터 시각화하기 - WikiDocs">
            <a:extLst>
              <a:ext uri="{FF2B5EF4-FFF2-40B4-BE49-F238E27FC236}">
                <a16:creationId xmlns:a16="http://schemas.microsoft.com/office/drawing/2014/main" id="{79B3A226-0965-02AD-FB69-193420D78E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46573" y="-1053660"/>
            <a:ext cx="14485146" cy="9306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96B3021F-264B-7AAA-CD2B-AC205914AFC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b="1" dirty="0">
                <a:latin typeface="+mj-lt"/>
                <a:cs typeface="ADLaM Display" panose="020F0502020204030204" pitchFamily="2" charset="0"/>
              </a:rPr>
              <a:t>데이터 시각화</a:t>
            </a:r>
          </a:p>
        </p:txBody>
      </p:sp>
    </p:spTree>
    <p:extLst>
      <p:ext uri="{BB962C8B-B14F-4D97-AF65-F5344CB8AC3E}">
        <p14:creationId xmlns:p14="http://schemas.microsoft.com/office/powerpoint/2010/main" val="1541463147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F63071B-8144-BAAF-38C1-6F86885BCC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4390" y="2327928"/>
            <a:ext cx="4963218" cy="314368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B6448E7-B05D-2ABB-F9E7-65FFAC962C65}"/>
              </a:ext>
            </a:extLst>
          </p:cNvPr>
          <p:cNvSpPr txBox="1"/>
          <p:nvPr/>
        </p:nvSpPr>
        <p:spPr>
          <a:xfrm>
            <a:off x="1778952" y="955063"/>
            <a:ext cx="86340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err="1"/>
              <a:t>부산아이파크</a:t>
            </a:r>
            <a:r>
              <a:rPr lang="ko-KR" altLang="en-US" sz="3600" b="1" dirty="0"/>
              <a:t> </a:t>
            </a:r>
            <a:r>
              <a:rPr lang="en-US" altLang="ko-KR" sz="3600" b="1" dirty="0"/>
              <a:t>2024 </a:t>
            </a:r>
            <a:r>
              <a:rPr lang="ko-KR" altLang="en-US" sz="3600" b="1" dirty="0"/>
              <a:t>매치데이터 </a:t>
            </a:r>
            <a:r>
              <a:rPr lang="en-US" altLang="ko-KR" sz="3600" b="1" dirty="0"/>
              <a:t>9</a:t>
            </a:r>
            <a:r>
              <a:rPr lang="ko-KR" altLang="en-US" sz="3600" b="1" dirty="0"/>
              <a:t>개 수집</a:t>
            </a:r>
            <a:endParaRPr lang="en-US" altLang="ko-KR" sz="3600" b="1" dirty="0"/>
          </a:p>
        </p:txBody>
      </p:sp>
    </p:spTree>
    <p:extLst>
      <p:ext uri="{BB962C8B-B14F-4D97-AF65-F5344CB8AC3E}">
        <p14:creationId xmlns:p14="http://schemas.microsoft.com/office/powerpoint/2010/main" val="2958608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008946C-AEF1-D6A7-587F-41B394537A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2000" y="0"/>
            <a:ext cx="694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692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>
            <a:extLst>
              <a:ext uri="{FF2B5EF4-FFF2-40B4-BE49-F238E27FC236}">
                <a16:creationId xmlns:a16="http://schemas.microsoft.com/office/drawing/2014/main" id="{90253D90-A193-FCF5-F642-F0F4C154E1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85988"/>
            <a:ext cx="12192000" cy="3908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269FF11-507D-9170-2828-778647872324}"/>
              </a:ext>
            </a:extLst>
          </p:cNvPr>
          <p:cNvSpPr txBox="1"/>
          <p:nvPr/>
        </p:nvSpPr>
        <p:spPr>
          <a:xfrm>
            <a:off x="4537720" y="474394"/>
            <a:ext cx="31165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부산 아이파크</a:t>
            </a:r>
            <a:endParaRPr lang="en-US" altLang="ko-KR" sz="36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EA76CB3-9C0B-494C-2E5A-58A1F2350B75}"/>
              </a:ext>
            </a:extLst>
          </p:cNvPr>
          <p:cNvSpPr txBox="1"/>
          <p:nvPr/>
        </p:nvSpPr>
        <p:spPr>
          <a:xfrm>
            <a:off x="3473325" y="1384885"/>
            <a:ext cx="5245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2">
                    <a:lumMod val="75000"/>
                  </a:schemeClr>
                </a:solidFill>
              </a:rPr>
              <a:t>관중 수 </a:t>
            </a:r>
            <a:r>
              <a:rPr lang="en-US" altLang="ko-KR" b="1" dirty="0">
                <a:solidFill>
                  <a:schemeClr val="bg2">
                    <a:lumMod val="75000"/>
                  </a:schemeClr>
                </a:solidFill>
              </a:rPr>
              <a:t>– </a:t>
            </a:r>
            <a:r>
              <a:rPr lang="ko-KR" altLang="en-US" b="1" dirty="0">
                <a:solidFill>
                  <a:schemeClr val="bg2">
                    <a:lumMod val="75000"/>
                  </a:schemeClr>
                </a:solidFill>
              </a:rPr>
              <a:t>승점 </a:t>
            </a:r>
            <a:r>
              <a:rPr lang="en-US" altLang="ko-KR" b="1" dirty="0">
                <a:solidFill>
                  <a:schemeClr val="bg2">
                    <a:lumMod val="75000"/>
                  </a:schemeClr>
                </a:solidFill>
              </a:rPr>
              <a:t>/ </a:t>
            </a:r>
            <a:r>
              <a:rPr lang="ko-KR" altLang="en-US" b="1" dirty="0">
                <a:solidFill>
                  <a:schemeClr val="bg2">
                    <a:lumMod val="75000"/>
                  </a:schemeClr>
                </a:solidFill>
              </a:rPr>
              <a:t>관중 수 </a:t>
            </a:r>
            <a:r>
              <a:rPr lang="en-US" altLang="ko-KR" b="1" dirty="0">
                <a:solidFill>
                  <a:schemeClr val="bg2">
                    <a:lumMod val="75000"/>
                  </a:schemeClr>
                </a:solidFill>
              </a:rPr>
              <a:t>– </a:t>
            </a:r>
            <a:r>
              <a:rPr lang="ko-KR" altLang="en-US" b="1" dirty="0">
                <a:solidFill>
                  <a:schemeClr val="bg2">
                    <a:lumMod val="75000"/>
                  </a:schemeClr>
                </a:solidFill>
              </a:rPr>
              <a:t>득점 </a:t>
            </a:r>
            <a:r>
              <a:rPr lang="en-US" altLang="ko-KR" b="1" dirty="0">
                <a:solidFill>
                  <a:schemeClr val="bg2">
                    <a:lumMod val="75000"/>
                  </a:schemeClr>
                </a:solidFill>
              </a:rPr>
              <a:t>/ </a:t>
            </a:r>
            <a:r>
              <a:rPr lang="ko-KR" altLang="en-US" b="1" dirty="0">
                <a:solidFill>
                  <a:schemeClr val="bg2">
                    <a:lumMod val="75000"/>
                  </a:schemeClr>
                </a:solidFill>
              </a:rPr>
              <a:t>관중 수 </a:t>
            </a:r>
            <a:r>
              <a:rPr lang="en-US" altLang="ko-KR" b="1" dirty="0">
                <a:solidFill>
                  <a:schemeClr val="bg2">
                    <a:lumMod val="75000"/>
                  </a:schemeClr>
                </a:solidFill>
              </a:rPr>
              <a:t>- </a:t>
            </a:r>
            <a:r>
              <a:rPr lang="ko-KR" altLang="en-US" b="1" dirty="0">
                <a:solidFill>
                  <a:schemeClr val="bg2">
                    <a:lumMod val="75000"/>
                  </a:schemeClr>
                </a:solidFill>
              </a:rPr>
              <a:t>실점</a:t>
            </a:r>
            <a:endParaRPr lang="en-US" altLang="ko-KR" b="1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08995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2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2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hinking face">
            <a:extLst>
              <a:ext uri="{FF2B5EF4-FFF2-40B4-BE49-F238E27FC236}">
                <a16:creationId xmlns:a16="http://schemas.microsoft.com/office/drawing/2014/main" id="{0207EC44-5448-DF11-CE6E-A0C8D93912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9548" y="1462548"/>
            <a:ext cx="3932903" cy="3932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70911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3DAE2D8B-700D-9CEC-F569-E2A259D2BC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70" y="1762900"/>
            <a:ext cx="4023423" cy="494059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77E2B5BA-B83C-0588-DEB4-AA961DF878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2673" y="1762901"/>
            <a:ext cx="4096863" cy="494059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878EFA8C-4658-D804-4196-46AE85BB3D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0495" y="1762901"/>
            <a:ext cx="3773214" cy="488489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937A36A-B61D-9D9D-73D0-77BEE4663F8C}"/>
              </a:ext>
            </a:extLst>
          </p:cNvPr>
          <p:cNvSpPr txBox="1"/>
          <p:nvPr/>
        </p:nvSpPr>
        <p:spPr>
          <a:xfrm>
            <a:off x="2969983" y="513723"/>
            <a:ext cx="62520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/>
              <a:t>8</a:t>
            </a:r>
            <a:r>
              <a:rPr lang="ko-KR" altLang="en-US" sz="3600" b="1" dirty="0"/>
              <a:t>개 팀 매치데이터 </a:t>
            </a:r>
            <a:r>
              <a:rPr lang="en-US" altLang="ko-KR" sz="3600" b="1" dirty="0"/>
              <a:t>66</a:t>
            </a:r>
            <a:r>
              <a:rPr lang="ko-KR" altLang="en-US" sz="3600" b="1" dirty="0"/>
              <a:t>개 수집</a:t>
            </a:r>
            <a:endParaRPr lang="en-US" altLang="ko-KR" sz="3600" b="1" dirty="0"/>
          </a:p>
        </p:txBody>
      </p:sp>
    </p:spTree>
    <p:extLst>
      <p:ext uri="{BB962C8B-B14F-4D97-AF65-F5344CB8AC3E}">
        <p14:creationId xmlns:p14="http://schemas.microsoft.com/office/powerpoint/2010/main" val="532243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88DA3C-391B-11F7-7D9B-720CC9CB6E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AA40643-9ECC-CEFC-0B0D-05DC947A76A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3646BDDF-1443-2A41-CCB4-45AB3757C1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97078" y="-664051"/>
            <a:ext cx="14553071" cy="8186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3106085A-8A35-641C-F759-BE4E5123DE12}"/>
              </a:ext>
            </a:extLst>
          </p:cNvPr>
          <p:cNvSpPr/>
          <p:nvPr/>
        </p:nvSpPr>
        <p:spPr>
          <a:xfrm>
            <a:off x="6479458" y="0"/>
            <a:ext cx="5712542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4000" b="1" dirty="0">
              <a:latin typeface="+mj-lt"/>
              <a:cs typeface="ADLaM Display" panose="020F0502020204030204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F2094C-2C3D-E5D6-6C00-25475BF62BC4}"/>
              </a:ext>
            </a:extLst>
          </p:cNvPr>
          <p:cNvSpPr txBox="1"/>
          <p:nvPr/>
        </p:nvSpPr>
        <p:spPr>
          <a:xfrm>
            <a:off x="6811297" y="641813"/>
            <a:ext cx="160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solidFill>
                  <a:schemeClr val="bg1"/>
                </a:solidFill>
              </a:rPr>
              <a:t>목차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9DC79B-BB13-DD17-8E25-BDFB983DB23C}"/>
              </a:ext>
            </a:extLst>
          </p:cNvPr>
          <p:cNvSpPr txBox="1"/>
          <p:nvPr/>
        </p:nvSpPr>
        <p:spPr>
          <a:xfrm>
            <a:off x="7238994" y="2578023"/>
            <a:ext cx="1847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 수집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721465-70CD-FA08-D8C6-C4C339AF2A17}"/>
              </a:ext>
            </a:extLst>
          </p:cNvPr>
          <p:cNvSpPr txBox="1"/>
          <p:nvPr/>
        </p:nvSpPr>
        <p:spPr>
          <a:xfrm>
            <a:off x="7238994" y="3406368"/>
            <a:ext cx="1847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데이터 시각화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D95942-DC79-41AA-994A-BD3DB54B82ED}"/>
              </a:ext>
            </a:extLst>
          </p:cNvPr>
          <p:cNvSpPr txBox="1"/>
          <p:nvPr/>
        </p:nvSpPr>
        <p:spPr>
          <a:xfrm>
            <a:off x="7238993" y="4206468"/>
            <a:ext cx="1847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결론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BB9AF6-A24D-135F-114C-FBAA33573210}"/>
              </a:ext>
            </a:extLst>
          </p:cNvPr>
          <p:cNvSpPr txBox="1"/>
          <p:nvPr/>
        </p:nvSpPr>
        <p:spPr>
          <a:xfrm>
            <a:off x="7238997" y="1749679"/>
            <a:ext cx="1847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주제 선정 배경</a:t>
            </a:r>
          </a:p>
        </p:txBody>
      </p:sp>
    </p:spTree>
    <p:extLst>
      <p:ext uri="{BB962C8B-B14F-4D97-AF65-F5344CB8AC3E}">
        <p14:creationId xmlns:p14="http://schemas.microsoft.com/office/powerpoint/2010/main" val="16471366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88D31B71-CBF2-7FA0-1CB1-2EB55E2EB4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8912" y="0"/>
            <a:ext cx="58341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766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>
            <a:extLst>
              <a:ext uri="{FF2B5EF4-FFF2-40B4-BE49-F238E27FC236}">
                <a16:creationId xmlns:a16="http://schemas.microsoft.com/office/drawing/2014/main" id="{72D3ED6C-135F-48EF-4D8D-8727E52726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90775"/>
            <a:ext cx="12192000" cy="3905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9158CF7-DB92-A821-CFCF-2BEAC92D08D7}"/>
              </a:ext>
            </a:extLst>
          </p:cNvPr>
          <p:cNvSpPr txBox="1"/>
          <p:nvPr/>
        </p:nvSpPr>
        <p:spPr>
          <a:xfrm>
            <a:off x="5096367" y="464234"/>
            <a:ext cx="19992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/>
              <a:t>8</a:t>
            </a:r>
            <a:r>
              <a:rPr lang="ko-KR" altLang="en-US" sz="3600" b="1" dirty="0"/>
              <a:t>개 구단</a:t>
            </a:r>
            <a:endParaRPr lang="en-US" altLang="ko-KR" sz="36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8CE98F-FCCF-CAB1-1BC3-050181D22617}"/>
              </a:ext>
            </a:extLst>
          </p:cNvPr>
          <p:cNvSpPr txBox="1"/>
          <p:nvPr/>
        </p:nvSpPr>
        <p:spPr>
          <a:xfrm>
            <a:off x="3473325" y="1384885"/>
            <a:ext cx="5245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2">
                    <a:lumMod val="75000"/>
                  </a:schemeClr>
                </a:solidFill>
              </a:rPr>
              <a:t>관중 수 </a:t>
            </a:r>
            <a:r>
              <a:rPr lang="en-US" altLang="ko-KR" b="1" dirty="0">
                <a:solidFill>
                  <a:schemeClr val="bg2">
                    <a:lumMod val="75000"/>
                  </a:schemeClr>
                </a:solidFill>
              </a:rPr>
              <a:t>– </a:t>
            </a:r>
            <a:r>
              <a:rPr lang="ko-KR" altLang="en-US" b="1" dirty="0">
                <a:solidFill>
                  <a:schemeClr val="bg2">
                    <a:lumMod val="75000"/>
                  </a:schemeClr>
                </a:solidFill>
              </a:rPr>
              <a:t>승점 </a:t>
            </a:r>
            <a:r>
              <a:rPr lang="en-US" altLang="ko-KR" b="1" dirty="0">
                <a:solidFill>
                  <a:schemeClr val="bg2">
                    <a:lumMod val="75000"/>
                  </a:schemeClr>
                </a:solidFill>
              </a:rPr>
              <a:t>/ </a:t>
            </a:r>
            <a:r>
              <a:rPr lang="ko-KR" altLang="en-US" b="1" dirty="0">
                <a:solidFill>
                  <a:schemeClr val="bg2">
                    <a:lumMod val="75000"/>
                  </a:schemeClr>
                </a:solidFill>
              </a:rPr>
              <a:t>관중 수 </a:t>
            </a:r>
            <a:r>
              <a:rPr lang="en-US" altLang="ko-KR" b="1" dirty="0">
                <a:solidFill>
                  <a:schemeClr val="bg2">
                    <a:lumMod val="75000"/>
                  </a:schemeClr>
                </a:solidFill>
              </a:rPr>
              <a:t>– </a:t>
            </a:r>
            <a:r>
              <a:rPr lang="ko-KR" altLang="en-US" b="1" dirty="0">
                <a:solidFill>
                  <a:schemeClr val="bg2">
                    <a:lumMod val="75000"/>
                  </a:schemeClr>
                </a:solidFill>
              </a:rPr>
              <a:t>득점 </a:t>
            </a:r>
            <a:r>
              <a:rPr lang="en-US" altLang="ko-KR" b="1" dirty="0">
                <a:solidFill>
                  <a:schemeClr val="bg2">
                    <a:lumMod val="75000"/>
                  </a:schemeClr>
                </a:solidFill>
              </a:rPr>
              <a:t>/ </a:t>
            </a:r>
            <a:r>
              <a:rPr lang="ko-KR" altLang="en-US" b="1" dirty="0">
                <a:solidFill>
                  <a:schemeClr val="bg2">
                    <a:lumMod val="75000"/>
                  </a:schemeClr>
                </a:solidFill>
              </a:rPr>
              <a:t>관중 수 </a:t>
            </a:r>
            <a:r>
              <a:rPr lang="en-US" altLang="ko-KR" b="1" dirty="0">
                <a:solidFill>
                  <a:schemeClr val="bg2">
                    <a:lumMod val="75000"/>
                  </a:schemeClr>
                </a:solidFill>
              </a:rPr>
              <a:t>- </a:t>
            </a:r>
            <a:r>
              <a:rPr lang="ko-KR" altLang="en-US" b="1" dirty="0">
                <a:solidFill>
                  <a:schemeClr val="bg2">
                    <a:lumMod val="75000"/>
                  </a:schemeClr>
                </a:solidFill>
              </a:rPr>
              <a:t>실점</a:t>
            </a:r>
            <a:endParaRPr lang="en-US" altLang="ko-KR" b="1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4653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2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2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face with raised eyebrow">
            <a:extLst>
              <a:ext uri="{FF2B5EF4-FFF2-40B4-BE49-F238E27FC236}">
                <a16:creationId xmlns:a16="http://schemas.microsoft.com/office/drawing/2014/main" id="{8BC1F741-58B3-A0A6-6333-928CC272EA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8490" y="1231490"/>
            <a:ext cx="4395019" cy="4395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65211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9158CF7-DB92-A821-CFCF-2BEAC92D08D7}"/>
              </a:ext>
            </a:extLst>
          </p:cNvPr>
          <p:cNvSpPr txBox="1"/>
          <p:nvPr/>
        </p:nvSpPr>
        <p:spPr>
          <a:xfrm>
            <a:off x="3828733" y="1063674"/>
            <a:ext cx="45015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/>
              <a:t>구단별로 </a:t>
            </a:r>
            <a:r>
              <a:rPr lang="ko-KR" altLang="en-US" sz="3600" b="1" dirty="0" err="1"/>
              <a:t>평균내보자</a:t>
            </a:r>
            <a:endParaRPr lang="en-US" altLang="ko-KR" sz="3600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D95F495-263D-3688-1AE1-0E0F431F11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8733" y="2398519"/>
            <a:ext cx="4534533" cy="2772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679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>
            <a:extLst>
              <a:ext uri="{FF2B5EF4-FFF2-40B4-BE49-F238E27FC236}">
                <a16:creationId xmlns:a16="http://schemas.microsoft.com/office/drawing/2014/main" id="{C209E729-ECCF-6B2B-5216-D6452F9FE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14245"/>
            <a:ext cx="12192000" cy="3892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6242DEC-3440-AEF0-CB38-6105685DB2D3}"/>
              </a:ext>
            </a:extLst>
          </p:cNvPr>
          <p:cNvSpPr txBox="1"/>
          <p:nvPr/>
        </p:nvSpPr>
        <p:spPr>
          <a:xfrm>
            <a:off x="4537720" y="428039"/>
            <a:ext cx="31165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/>
              <a:t>구단별</a:t>
            </a:r>
            <a:r>
              <a:rPr lang="ko-KR" altLang="en-US" sz="3600" b="1" dirty="0"/>
              <a:t> 데이터</a:t>
            </a:r>
            <a:endParaRPr lang="en-US" altLang="ko-KR" sz="3600" b="1" dirty="0"/>
          </a:p>
        </p:txBody>
      </p:sp>
    </p:spTree>
    <p:extLst>
      <p:ext uri="{BB962C8B-B14F-4D97-AF65-F5344CB8AC3E}">
        <p14:creationId xmlns:p14="http://schemas.microsoft.com/office/powerpoint/2010/main" val="37505866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2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2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6242DEC-3440-AEF0-CB38-6105685DB2D3}"/>
              </a:ext>
            </a:extLst>
          </p:cNvPr>
          <p:cNvSpPr txBox="1"/>
          <p:nvPr/>
        </p:nvSpPr>
        <p:spPr>
          <a:xfrm>
            <a:off x="4537720" y="3105834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sz="36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3AC196-DA05-A165-46F3-0F0303D1FA9F}"/>
              </a:ext>
            </a:extLst>
          </p:cNvPr>
          <p:cNvSpPr txBox="1"/>
          <p:nvPr/>
        </p:nvSpPr>
        <p:spPr>
          <a:xfrm>
            <a:off x="4437532" y="2571093"/>
            <a:ext cx="33169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err="1"/>
              <a:t>애매하죠잉</a:t>
            </a:r>
            <a:r>
              <a:rPr lang="en-US" altLang="ko-KR" sz="3600" b="1" dirty="0"/>
              <a:t>…??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B16F97-0B89-9A1E-066E-B38C22FA2E31}"/>
              </a:ext>
            </a:extLst>
          </p:cNvPr>
          <p:cNvSpPr txBox="1"/>
          <p:nvPr/>
        </p:nvSpPr>
        <p:spPr>
          <a:xfrm>
            <a:off x="3902930" y="3640577"/>
            <a:ext cx="438613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bg2">
                    <a:lumMod val="75000"/>
                  </a:schemeClr>
                </a:solidFill>
              </a:rPr>
              <a:t>눈대중으로 봐도 </a:t>
            </a:r>
            <a:r>
              <a:rPr lang="ko-KR" altLang="en-US" sz="1600" b="1" dirty="0" err="1">
                <a:solidFill>
                  <a:schemeClr val="bg2">
                    <a:lumMod val="75000"/>
                  </a:schemeClr>
                </a:solidFill>
              </a:rPr>
              <a:t>모르겠으면</a:t>
            </a:r>
            <a:r>
              <a:rPr lang="en-US" altLang="ko-KR" sz="1600" b="1" dirty="0">
                <a:solidFill>
                  <a:schemeClr val="bg2">
                    <a:lumMod val="75000"/>
                  </a:schemeClr>
                </a:solidFill>
              </a:rPr>
              <a:t>??</a:t>
            </a:r>
          </a:p>
          <a:p>
            <a:pPr algn="ctr"/>
            <a:endParaRPr lang="en-US" altLang="ko-KR" sz="1600" b="1" dirty="0">
              <a:solidFill>
                <a:schemeClr val="bg2">
                  <a:lumMod val="75000"/>
                </a:schemeClr>
              </a:solidFill>
            </a:endParaRPr>
          </a:p>
          <a:p>
            <a:pPr algn="ctr"/>
            <a:r>
              <a:rPr lang="en-US" altLang="ko-KR" sz="1600" b="1" dirty="0">
                <a:solidFill>
                  <a:schemeClr val="bg2">
                    <a:lumMod val="75000"/>
                  </a:schemeClr>
                </a:solidFill>
              </a:rPr>
              <a:t>&gt; </a:t>
            </a:r>
            <a:r>
              <a:rPr lang="ko-KR" altLang="en-US" sz="1600" b="1" dirty="0">
                <a:solidFill>
                  <a:schemeClr val="bg2">
                    <a:lumMod val="75000"/>
                  </a:schemeClr>
                </a:solidFill>
              </a:rPr>
              <a:t>상관계수를 보여서 비례관계를 파악해보자 </a:t>
            </a:r>
            <a:endParaRPr lang="en-US" altLang="ko-KR" sz="1600" b="1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89930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6242DEC-3440-AEF0-CB38-6105685DB2D3}"/>
              </a:ext>
            </a:extLst>
          </p:cNvPr>
          <p:cNvSpPr txBox="1"/>
          <p:nvPr/>
        </p:nvSpPr>
        <p:spPr>
          <a:xfrm>
            <a:off x="4537720" y="3105834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sz="3600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8F75200-E25F-E50B-661E-651517BBE8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8310" y="2751900"/>
            <a:ext cx="7735380" cy="2000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5165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>
            <a:extLst>
              <a:ext uri="{FF2B5EF4-FFF2-40B4-BE49-F238E27FC236}">
                <a16:creationId xmlns:a16="http://schemas.microsoft.com/office/drawing/2014/main" id="{5936F88E-02AA-B1E9-DA68-2743EAAE90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7925" y="185737"/>
            <a:ext cx="7296150" cy="6486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9557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B20586A-F52F-5F61-44EC-C4DB4B81D1EE}"/>
              </a:ext>
            </a:extLst>
          </p:cNvPr>
          <p:cNvSpPr txBox="1"/>
          <p:nvPr/>
        </p:nvSpPr>
        <p:spPr>
          <a:xfrm>
            <a:off x="5542002" y="3105834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결론</a:t>
            </a:r>
            <a:endParaRPr lang="en-US" altLang="ko-KR" sz="3600" b="1" dirty="0"/>
          </a:p>
        </p:txBody>
      </p:sp>
      <p:pic>
        <p:nvPicPr>
          <p:cNvPr id="4098" name="Picture 2" descr="프로축구 K리그1 단일 시즌 최초 200만 유료 관중 달성">
            <a:extLst>
              <a:ext uri="{FF2B5EF4-FFF2-40B4-BE49-F238E27FC236}">
                <a16:creationId xmlns:a16="http://schemas.microsoft.com/office/drawing/2014/main" id="{49057A88-3766-572A-4003-B09CFECDF6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08630" y="-1497137"/>
            <a:ext cx="14809260" cy="9852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884C3269-F264-336A-C990-BA10CE2FD81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b="1" dirty="0">
                <a:latin typeface="+mj-lt"/>
                <a:cs typeface="ADLaM Display" panose="020F0502020204030204" pitchFamily="2" charset="0"/>
              </a:rPr>
              <a:t>결론</a:t>
            </a:r>
          </a:p>
        </p:txBody>
      </p:sp>
    </p:spTree>
    <p:extLst>
      <p:ext uri="{BB962C8B-B14F-4D97-AF65-F5344CB8AC3E}">
        <p14:creationId xmlns:p14="http://schemas.microsoft.com/office/powerpoint/2010/main" val="959410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B20586A-F52F-5F61-44EC-C4DB4B81D1EE}"/>
              </a:ext>
            </a:extLst>
          </p:cNvPr>
          <p:cNvSpPr txBox="1"/>
          <p:nvPr/>
        </p:nvSpPr>
        <p:spPr>
          <a:xfrm>
            <a:off x="1041571" y="3105834"/>
            <a:ext cx="101088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gradFill flip="none" rotWithShape="1">
                  <a:gsLst>
                    <a:gs pos="0">
                      <a:schemeClr val="tx2">
                        <a:lumMod val="75000"/>
                        <a:lumOff val="25000"/>
                      </a:schemeClr>
                    </a:gs>
                    <a:gs pos="100000">
                      <a:srgbClr val="FF0000"/>
                    </a:gs>
                  </a:gsLst>
                  <a:lin ang="5400000" scaled="1"/>
                  <a:tileRect/>
                </a:gradFill>
              </a:rPr>
              <a:t>관중 수는 경기 성적에 영향을 미치지 않는다</a:t>
            </a:r>
            <a:r>
              <a:rPr lang="en-US" altLang="ko-KR" sz="3600" b="1" dirty="0">
                <a:gradFill flip="none" rotWithShape="1">
                  <a:gsLst>
                    <a:gs pos="0">
                      <a:schemeClr val="tx2">
                        <a:lumMod val="75000"/>
                        <a:lumOff val="25000"/>
                      </a:schemeClr>
                    </a:gs>
                    <a:gs pos="100000">
                      <a:srgbClr val="FF0000"/>
                    </a:gs>
                  </a:gsLst>
                  <a:lin ang="5400000" scaled="1"/>
                  <a:tileRect/>
                </a:gradFill>
              </a:rPr>
              <a:t>~!</a:t>
            </a:r>
            <a:r>
              <a:rPr lang="ko-KR" altLang="en-US" sz="3600" b="1" dirty="0">
                <a:gradFill flip="none" rotWithShape="1">
                  <a:gsLst>
                    <a:gs pos="0">
                      <a:schemeClr val="tx2">
                        <a:lumMod val="75000"/>
                        <a:lumOff val="25000"/>
                      </a:schemeClr>
                    </a:gs>
                    <a:gs pos="100000">
                      <a:srgbClr val="FF0000"/>
                    </a:gs>
                  </a:gsLst>
                  <a:lin ang="5400000" scaled="1"/>
                  <a:tileRect/>
                </a:gradFill>
              </a:rPr>
              <a:t> </a:t>
            </a:r>
            <a:endParaRPr lang="en-US" altLang="ko-KR" sz="3600" b="1" dirty="0">
              <a:gradFill flip="none" rotWithShape="1">
                <a:gsLst>
                  <a:gs pos="0">
                    <a:schemeClr val="tx2">
                      <a:lumMod val="75000"/>
                      <a:lumOff val="25000"/>
                    </a:schemeClr>
                  </a:gs>
                  <a:gs pos="100000">
                    <a:srgbClr val="FF0000"/>
                  </a:gs>
                </a:gsLst>
                <a:lin ang="5400000" scaled="1"/>
                <a:tileRect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40690473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포텐보고 만들었다 승리의 토트넘 열차 완성! - 해외축구 - 에펨코리아">
            <a:extLst>
              <a:ext uri="{FF2B5EF4-FFF2-40B4-BE49-F238E27FC236}">
                <a16:creationId xmlns:a16="http://schemas.microsoft.com/office/drawing/2014/main" id="{9E8C20E1-96D4-6189-12A4-C9A97C4F4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22D0DE8D-4564-1F64-8430-80482C05FF5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b="1" dirty="0">
                <a:latin typeface="+mj-lt"/>
                <a:cs typeface="ADLaM Display" panose="020F0502020204030204" pitchFamily="2" charset="0"/>
              </a:rPr>
              <a:t>주제 선정 배경</a:t>
            </a:r>
          </a:p>
        </p:txBody>
      </p:sp>
    </p:spTree>
    <p:extLst>
      <p:ext uri="{BB962C8B-B14F-4D97-AF65-F5344CB8AC3E}">
        <p14:creationId xmlns:p14="http://schemas.microsoft.com/office/powerpoint/2010/main" val="321858607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 descr="톰과 제리, 제리 인사짤 모음 gif">
            <a:extLst>
              <a:ext uri="{FF2B5EF4-FFF2-40B4-BE49-F238E27FC236}">
                <a16:creationId xmlns:a16="http://schemas.microsoft.com/office/drawing/2014/main" id="{0DABDF24-AC49-BDA1-054F-9931ED0675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819835"/>
            <a:ext cx="12192000" cy="91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B20586A-F52F-5F61-44EC-C4DB4B81D1EE}"/>
              </a:ext>
            </a:extLst>
          </p:cNvPr>
          <p:cNvSpPr txBox="1"/>
          <p:nvPr/>
        </p:nvSpPr>
        <p:spPr>
          <a:xfrm>
            <a:off x="5542002" y="3105834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결론</a:t>
            </a:r>
            <a:endParaRPr lang="en-US" altLang="ko-KR" sz="3600" b="1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84C3269-F264-336A-C990-BA10CE2FD81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b="1" dirty="0">
                <a:latin typeface="+mj-lt"/>
                <a:cs typeface="ADLaM Display" panose="020F0502020204030204" pitchFamily="2" charset="0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1716253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B0D78CE-B56F-88AD-32F5-66CA188DB779}"/>
              </a:ext>
            </a:extLst>
          </p:cNvPr>
          <p:cNvSpPr txBox="1"/>
          <p:nvPr/>
        </p:nvSpPr>
        <p:spPr>
          <a:xfrm>
            <a:off x="550606" y="1317524"/>
            <a:ext cx="72314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0" i="0" dirty="0">
                <a:effectLst/>
                <a:latin typeface="-apple-system"/>
              </a:rPr>
              <a:t>키 크고 발 빠른 선수는 센터백이 많을까 아니면 스트라이커가 많을까</a:t>
            </a:r>
            <a:r>
              <a:rPr lang="en-US" altLang="ko-KR" b="0" i="0" dirty="0">
                <a:effectLst/>
                <a:latin typeface="-apple-system"/>
              </a:rPr>
              <a:t>?</a:t>
            </a:r>
            <a:br>
              <a:rPr lang="en-US" altLang="ko-KR" b="0" i="0" dirty="0">
                <a:effectLst/>
                <a:latin typeface="-apple-system"/>
              </a:rPr>
            </a:b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C175F1-EE03-4B64-7961-269BF2F61BC6}"/>
              </a:ext>
            </a:extLst>
          </p:cNvPr>
          <p:cNvSpPr txBox="1"/>
          <p:nvPr/>
        </p:nvSpPr>
        <p:spPr>
          <a:xfrm>
            <a:off x="6405716" y="2330385"/>
            <a:ext cx="48926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게임을 뒤흔드는 크랙 </a:t>
            </a:r>
            <a:r>
              <a:rPr lang="en-US" altLang="ko-KR" dirty="0"/>
              <a:t>vs </a:t>
            </a:r>
            <a:r>
              <a:rPr lang="ko-KR" altLang="en-US" dirty="0"/>
              <a:t>골 넣는 스트라이커 </a:t>
            </a:r>
            <a:endParaRPr lang="en-US" altLang="ko-KR" dirty="0"/>
          </a:p>
          <a:p>
            <a:r>
              <a:rPr lang="ko-KR" altLang="en-US" dirty="0"/>
              <a:t>누가 더 경기 결과에 직접적인 영향을 미칠까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19ECAF-FF37-3B18-9744-093D8581A586}"/>
              </a:ext>
            </a:extLst>
          </p:cNvPr>
          <p:cNvSpPr txBox="1"/>
          <p:nvPr/>
        </p:nvSpPr>
        <p:spPr>
          <a:xfrm>
            <a:off x="1513030" y="3343246"/>
            <a:ext cx="68647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손흥민이 </a:t>
            </a:r>
            <a:r>
              <a:rPr lang="en-US" altLang="ko-KR" dirty="0"/>
              <a:t>XG</a:t>
            </a:r>
            <a:r>
              <a:rPr lang="ko-KR" altLang="en-US" dirty="0"/>
              <a:t>값 대비 골 수가 </a:t>
            </a:r>
            <a:r>
              <a:rPr lang="ko-KR" altLang="en-US" dirty="0" err="1"/>
              <a:t>높은게</a:t>
            </a:r>
            <a:r>
              <a:rPr lang="ko-KR" altLang="en-US" dirty="0"/>
              <a:t> </a:t>
            </a:r>
            <a:r>
              <a:rPr lang="ko-KR" altLang="en-US" dirty="0" err="1"/>
              <a:t>양발을</a:t>
            </a:r>
            <a:r>
              <a:rPr lang="ko-KR" altLang="en-US" dirty="0"/>
              <a:t> 다 </a:t>
            </a:r>
            <a:r>
              <a:rPr lang="ko-KR" altLang="en-US" dirty="0" err="1"/>
              <a:t>잘써서</a:t>
            </a:r>
            <a:r>
              <a:rPr lang="ko-KR" altLang="en-US" dirty="0"/>
              <a:t> </a:t>
            </a:r>
            <a:r>
              <a:rPr lang="ko-KR" altLang="en-US" dirty="0" err="1"/>
              <a:t>그런건가</a:t>
            </a:r>
            <a:r>
              <a:rPr lang="en-US" altLang="ko-KR" dirty="0"/>
              <a:t>?</a:t>
            </a:r>
          </a:p>
          <a:p>
            <a:r>
              <a:rPr lang="en-US" altLang="ko-KR" dirty="0"/>
              <a:t> </a:t>
            </a:r>
            <a:r>
              <a:rPr lang="ko-KR" altLang="en-US" dirty="0"/>
              <a:t>주발이 </a:t>
            </a:r>
            <a:r>
              <a:rPr lang="ko-KR" altLang="en-US" dirty="0" err="1"/>
              <a:t>양발인</a:t>
            </a:r>
            <a:r>
              <a:rPr lang="ko-KR" altLang="en-US" dirty="0"/>
              <a:t> 선수는 과연 골 결정력이 더 높을까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D172DA-90DB-80BA-F979-917D69D65820}"/>
              </a:ext>
            </a:extLst>
          </p:cNvPr>
          <p:cNvSpPr txBox="1"/>
          <p:nvPr/>
        </p:nvSpPr>
        <p:spPr>
          <a:xfrm>
            <a:off x="3487467" y="4456613"/>
            <a:ext cx="8589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상대팀이 두 줄 수비 할 때는 </a:t>
            </a:r>
            <a:r>
              <a:rPr lang="ko-KR" altLang="en-US" dirty="0" err="1"/>
              <a:t>타겟멘</a:t>
            </a:r>
            <a:r>
              <a:rPr lang="ko-KR" altLang="en-US" dirty="0"/>
              <a:t> </a:t>
            </a:r>
            <a:r>
              <a:rPr lang="en-US" altLang="ko-KR" dirty="0"/>
              <a:t>+ </a:t>
            </a:r>
            <a:r>
              <a:rPr lang="ko-KR" altLang="en-US" dirty="0" err="1"/>
              <a:t>무지성</a:t>
            </a:r>
            <a:r>
              <a:rPr lang="ko-KR" altLang="en-US" dirty="0"/>
              <a:t> 크로스 전술로 </a:t>
            </a:r>
            <a:r>
              <a:rPr lang="ko-KR" altLang="en-US" dirty="0" err="1"/>
              <a:t>대응하는게</a:t>
            </a:r>
            <a:r>
              <a:rPr lang="ko-KR" altLang="en-US" dirty="0"/>
              <a:t> 맞을까</a:t>
            </a:r>
            <a:r>
              <a:rPr lang="en-US" altLang="ko-KR" dirty="0"/>
              <a:t>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0EFE03D-C82A-CCAD-EAA3-E0D55EE0B36C}"/>
              </a:ext>
            </a:extLst>
          </p:cNvPr>
          <p:cNvSpPr txBox="1"/>
          <p:nvPr/>
        </p:nvSpPr>
        <p:spPr>
          <a:xfrm>
            <a:off x="3636146" y="5514205"/>
            <a:ext cx="4979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응원은 경기 성적에 긍정적인 영향을 미치는가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658076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6" grpId="0"/>
      <p:bldP spid="7" grpId="0"/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D0EFE03D-C82A-CCAD-EAA3-E0D55EE0B36C}"/>
              </a:ext>
            </a:extLst>
          </p:cNvPr>
          <p:cNvSpPr txBox="1"/>
          <p:nvPr/>
        </p:nvSpPr>
        <p:spPr>
          <a:xfrm>
            <a:off x="2374468" y="3028890"/>
            <a:ext cx="74430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응원은 경기 성적에 긍정적인 영향을 미칠까</a:t>
            </a:r>
            <a:r>
              <a:rPr lang="en-US" altLang="ko-KR" sz="2800" b="1" dirty="0"/>
              <a:t>?</a:t>
            </a:r>
            <a:endParaRPr lang="ko-KR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4243966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2" name="Picture 8" descr="작지만 강한 수비수' 리산드로 마르티네스, 이번에도 특급 수비 선보였다 : 네이버 블로그">
            <a:extLst>
              <a:ext uri="{FF2B5EF4-FFF2-40B4-BE49-F238E27FC236}">
                <a16:creationId xmlns:a16="http://schemas.microsoft.com/office/drawing/2014/main" id="{C7E06E45-B41A-3165-3AA7-5DDEC66A5C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24642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22D0DE8D-4564-1F64-8430-80482C05FF5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+mj-lt"/>
                <a:cs typeface="ADLaM Display" panose="020F0502020204030204" pitchFamily="2" charset="0"/>
              </a:rPr>
              <a:t>“</a:t>
            </a:r>
            <a:r>
              <a:rPr lang="ko-KR" altLang="en-US" sz="3200" b="1" dirty="0">
                <a:solidFill>
                  <a:schemeClr val="bg1"/>
                </a:solidFill>
                <a:latin typeface="+mj-lt"/>
                <a:cs typeface="ADLaM Display" panose="020F0502020204030204" pitchFamily="2" charset="0"/>
              </a:rPr>
              <a:t>팬들의 함성이 승리의 원동력</a:t>
            </a:r>
            <a:r>
              <a:rPr lang="en-US" altLang="ko-KR" sz="3200" b="1" dirty="0">
                <a:solidFill>
                  <a:schemeClr val="bg1"/>
                </a:solidFill>
                <a:latin typeface="+mj-lt"/>
                <a:cs typeface="ADLaM Display" panose="020F0502020204030204" pitchFamily="2" charset="0"/>
              </a:rPr>
              <a:t>"</a:t>
            </a:r>
            <a:endParaRPr lang="ko-KR" altLang="en-US" sz="3200" b="1" dirty="0">
              <a:solidFill>
                <a:schemeClr val="bg1"/>
              </a:solidFill>
              <a:latin typeface="+mj-lt"/>
              <a:cs typeface="ADLaM Display" panose="020F05020202040302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401719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 descr="센추리 클럽' 가입 앞둔 김영권, 또 한 번의 기적을 노린다 - 노컷뉴스">
            <a:extLst>
              <a:ext uri="{FF2B5EF4-FFF2-40B4-BE49-F238E27FC236}">
                <a16:creationId xmlns:a16="http://schemas.microsoft.com/office/drawing/2014/main" id="{4770B152-2C52-38EE-9878-7FAAD6C44A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0" y="0"/>
            <a:ext cx="12183030" cy="7841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22D0DE8D-4564-1F64-8430-80482C05FF5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+mj-lt"/>
                <a:cs typeface="ADLaM Display" panose="020F0502020204030204" pitchFamily="2" charset="0"/>
              </a:rPr>
              <a:t>“</a:t>
            </a:r>
            <a:r>
              <a:rPr lang="ko-KR" altLang="en-US" sz="3200" b="1" i="0" dirty="0">
                <a:solidFill>
                  <a:schemeClr val="bg1"/>
                </a:solidFill>
                <a:effectLst/>
                <a:latin typeface="Montserrat" panose="020F0502020204030204" pitchFamily="2" charset="0"/>
              </a:rPr>
              <a:t>훈련을 하면서 세부적인 전술들을 맞춘 게 있었는데 </a:t>
            </a:r>
            <a:endParaRPr lang="en-US" altLang="ko-KR" sz="3200" b="1" i="0" dirty="0">
              <a:solidFill>
                <a:schemeClr val="bg1"/>
              </a:solidFill>
              <a:effectLst/>
              <a:latin typeface="Montserrat" panose="020F0502020204030204" pitchFamily="2" charset="0"/>
            </a:endParaRPr>
          </a:p>
          <a:p>
            <a:pPr algn="ctr"/>
            <a:r>
              <a:rPr lang="ko-KR" altLang="en-US" sz="3200" b="1" i="0" dirty="0">
                <a:solidFill>
                  <a:schemeClr val="bg1"/>
                </a:solidFill>
                <a:effectLst/>
                <a:latin typeface="Montserrat" panose="020F0502020204030204" pitchFamily="2" charset="0"/>
              </a:rPr>
              <a:t>경기장 함성이 워낙 커서 소통 잘 되지 않아 </a:t>
            </a:r>
            <a:endParaRPr lang="en-US" altLang="ko-KR" sz="3200" b="1" i="0" dirty="0">
              <a:solidFill>
                <a:schemeClr val="bg1"/>
              </a:solidFill>
              <a:effectLst/>
              <a:latin typeface="Montserrat" panose="020F0502020204030204" pitchFamily="2" charset="0"/>
            </a:endParaRPr>
          </a:p>
          <a:p>
            <a:pPr algn="ctr"/>
            <a:r>
              <a:rPr lang="ko-KR" altLang="en-US" sz="3200" b="1" i="0" dirty="0">
                <a:solidFill>
                  <a:schemeClr val="bg1"/>
                </a:solidFill>
                <a:effectLst/>
                <a:latin typeface="Montserrat" panose="020F0502020204030204" pitchFamily="2" charset="0"/>
              </a:rPr>
              <a:t>연습한 걸 제대로 펼치지 못했다</a:t>
            </a:r>
            <a:r>
              <a:rPr lang="en-US" altLang="ko-KR" sz="3200" b="1" dirty="0">
                <a:solidFill>
                  <a:schemeClr val="bg1"/>
                </a:solidFill>
                <a:latin typeface="+mj-lt"/>
                <a:cs typeface="ADLaM Display" panose="020F0502020204030204" pitchFamily="2" charset="0"/>
              </a:rPr>
              <a:t>”</a:t>
            </a:r>
            <a:endParaRPr lang="ko-KR" altLang="en-US" sz="3200" b="1" dirty="0">
              <a:solidFill>
                <a:schemeClr val="bg1"/>
              </a:solidFill>
              <a:latin typeface="+mj-lt"/>
              <a:cs typeface="ADLaM Display" panose="020F05020202040302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9963743"/>
      </p:ext>
    </p:extLst>
  </p:cSld>
  <p:clrMapOvr>
    <a:masterClrMapping/>
  </p:clrMapOvr>
  <p:transition spd="slow">
    <p:comb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D0EFE03D-C82A-CCAD-EAA3-E0D55EE0B36C}"/>
              </a:ext>
            </a:extLst>
          </p:cNvPr>
          <p:cNvSpPr txBox="1"/>
          <p:nvPr/>
        </p:nvSpPr>
        <p:spPr>
          <a:xfrm>
            <a:off x="2261456" y="2557645"/>
            <a:ext cx="76690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응원은 경기 성적에 영향을 미칠까</a:t>
            </a:r>
            <a:r>
              <a:rPr lang="en-US" altLang="ko-KR" sz="3600" b="1" dirty="0"/>
              <a:t>?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BD39BAA-E3AD-C78F-D1CF-2A296F6CAD8C}"/>
              </a:ext>
            </a:extLst>
          </p:cNvPr>
          <p:cNvSpPr txBox="1"/>
          <p:nvPr/>
        </p:nvSpPr>
        <p:spPr>
          <a:xfrm>
            <a:off x="3127077" y="4477885"/>
            <a:ext cx="5937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관중 수와 승점</a:t>
            </a:r>
            <a:r>
              <a:rPr lang="en-US" altLang="ko-KR" dirty="0"/>
              <a:t>, </a:t>
            </a:r>
            <a:r>
              <a:rPr lang="ko-KR" altLang="en-US" dirty="0"/>
              <a:t>득점</a:t>
            </a:r>
            <a:r>
              <a:rPr lang="en-US" altLang="ko-KR" dirty="0"/>
              <a:t>, </a:t>
            </a:r>
            <a:r>
              <a:rPr lang="ko-KR" altLang="en-US" dirty="0"/>
              <a:t>실점 간의 상관관계를 예측해보자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67548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88DA3C-391B-11F7-7D9B-720CC9CB6E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AA40643-9ECC-CEFC-0B0D-05DC947A76A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F8A4CBC-48FD-7495-2500-FB23E49A54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91540" y="-951521"/>
            <a:ext cx="13975080" cy="8761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707BD13-1FFB-D117-A960-50F9C27290A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b="1" dirty="0">
                <a:latin typeface="+mj-lt"/>
                <a:cs typeface="ADLaM Display" panose="020F0502020204030204" pitchFamily="2" charset="0"/>
              </a:rPr>
              <a:t>데이터 수집</a:t>
            </a:r>
          </a:p>
        </p:txBody>
      </p:sp>
    </p:spTree>
    <p:extLst>
      <p:ext uri="{BB962C8B-B14F-4D97-AF65-F5344CB8AC3E}">
        <p14:creationId xmlns:p14="http://schemas.microsoft.com/office/powerpoint/2010/main" val="3605344780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623</TotalTime>
  <Words>229</Words>
  <Application>Microsoft Office PowerPoint</Application>
  <PresentationFormat>와이드스크린</PresentationFormat>
  <Paragraphs>42</Paragraphs>
  <Slides>30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5" baseType="lpstr">
      <vt:lpstr>-apple-system</vt:lpstr>
      <vt:lpstr>맑은 고딕</vt:lpstr>
      <vt:lpstr>Arial</vt:lpstr>
      <vt:lpstr>Montserrat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백서진</dc:creator>
  <cp:lastModifiedBy>백서진</cp:lastModifiedBy>
  <cp:revision>67</cp:revision>
  <dcterms:created xsi:type="dcterms:W3CDTF">2024-06-11T01:23:41Z</dcterms:created>
  <dcterms:modified xsi:type="dcterms:W3CDTF">2024-06-12T01:30:49Z</dcterms:modified>
</cp:coreProperties>
</file>